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01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36F62-DD6C-46F0-BE58-52CCC05ECB40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6EDAC-38B5-423F-80F1-9D2C248BA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831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36F62-DD6C-46F0-BE58-52CCC05ECB40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6EDAC-38B5-423F-80F1-9D2C248BA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138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36F62-DD6C-46F0-BE58-52CCC05ECB40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6EDAC-38B5-423F-80F1-9D2C248BA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9995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36F62-DD6C-46F0-BE58-52CCC05ECB40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6EDAC-38B5-423F-80F1-9D2C248BAE5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8285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36F62-DD6C-46F0-BE58-52CCC05ECB40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6EDAC-38B5-423F-80F1-9D2C248BA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23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36F62-DD6C-46F0-BE58-52CCC05ECB40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6EDAC-38B5-423F-80F1-9D2C248BA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068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36F62-DD6C-46F0-BE58-52CCC05ECB40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6EDAC-38B5-423F-80F1-9D2C248BA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9056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36F62-DD6C-46F0-BE58-52CCC05ECB40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6EDAC-38B5-423F-80F1-9D2C248BA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364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36F62-DD6C-46F0-BE58-52CCC05ECB40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6EDAC-38B5-423F-80F1-9D2C248BA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278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36F62-DD6C-46F0-BE58-52CCC05ECB40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6EDAC-38B5-423F-80F1-9D2C248BA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790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36F62-DD6C-46F0-BE58-52CCC05ECB40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6EDAC-38B5-423F-80F1-9D2C248BA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788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36F62-DD6C-46F0-BE58-52CCC05ECB40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6EDAC-38B5-423F-80F1-9D2C248BA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32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36F62-DD6C-46F0-BE58-52CCC05ECB40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6EDAC-38B5-423F-80F1-9D2C248BA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636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36F62-DD6C-46F0-BE58-52CCC05ECB40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6EDAC-38B5-423F-80F1-9D2C248BA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17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36F62-DD6C-46F0-BE58-52CCC05ECB40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6EDAC-38B5-423F-80F1-9D2C248BA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011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36F62-DD6C-46F0-BE58-52CCC05ECB40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6EDAC-38B5-423F-80F1-9D2C248BA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359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36F62-DD6C-46F0-BE58-52CCC05ECB40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6EDAC-38B5-423F-80F1-9D2C248BA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751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DD36F62-DD6C-46F0-BE58-52CCC05ECB40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E96EDAC-38B5-423F-80F1-9D2C248BA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8789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FFFE132-3F3B-68E8-7820-C2A22A68C8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CAFEAM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CBEB42FB-D6FB-1439-7155-D6A1935174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RETRO ACADE GAME</a:t>
            </a:r>
          </a:p>
        </p:txBody>
      </p:sp>
    </p:spTree>
    <p:extLst>
      <p:ext uri="{BB962C8B-B14F-4D97-AF65-F5344CB8AC3E}">
        <p14:creationId xmlns:p14="http://schemas.microsoft.com/office/powerpoint/2010/main" val="47967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EE23ADB-E44A-DC9F-18DE-E1B5DCD21578}"/>
              </a:ext>
            </a:extLst>
          </p:cNvPr>
          <p:cNvSpPr/>
          <p:nvPr/>
        </p:nvSpPr>
        <p:spPr>
          <a:xfrm>
            <a:off x="4832390" y="38623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Animate Details and Sstream</a:t>
            </a:r>
            <a:endParaRPr lang="en-US" sz="445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41A9B6F4-4525-F49F-F212-8E01E5026FD5}"/>
              </a:ext>
            </a:extLst>
          </p:cNvPr>
          <p:cNvSpPr/>
          <p:nvPr/>
        </p:nvSpPr>
        <p:spPr>
          <a:xfrm>
            <a:off x="4832390" y="214395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CEB59580-A110-DEDD-A538-6FD6BE89BC47}"/>
              </a:ext>
            </a:extLst>
          </p:cNvPr>
          <p:cNvSpPr/>
          <p:nvPr/>
        </p:nvSpPr>
        <p:spPr>
          <a:xfrm>
            <a:off x="5569506" y="2221825"/>
            <a:ext cx="34010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Character Animations</a:t>
            </a:r>
            <a:endParaRPr lang="en-US" sz="22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F5585C33-1429-5AC7-504E-B77B69F44EB2}"/>
              </a:ext>
            </a:extLst>
          </p:cNvPr>
          <p:cNvSpPr/>
          <p:nvPr/>
        </p:nvSpPr>
        <p:spPr>
          <a:xfrm>
            <a:off x="5569506" y="271224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 motion sequences bring characters to life.</a:t>
            </a:r>
            <a:endParaRPr lang="en-US" sz="1750" dirty="0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D27C7A3C-B8FA-A6FC-8DDE-1828AFBD1FFE}"/>
              </a:ext>
            </a:extLst>
          </p:cNvPr>
          <p:cNvSpPr/>
          <p:nvPr/>
        </p:nvSpPr>
        <p:spPr>
          <a:xfrm>
            <a:off x="4832390" y="352877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6D15263B-BA22-01F4-2BCF-E18FEC3F860F}"/>
              </a:ext>
            </a:extLst>
          </p:cNvPr>
          <p:cNvSpPr/>
          <p:nvPr/>
        </p:nvSpPr>
        <p:spPr>
          <a:xfrm>
            <a:off x="5569506" y="36066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Data Display</a:t>
            </a:r>
            <a:endParaRPr lang="en-US" sz="22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47F1DF19-040A-4834-79CC-D415F98FCF08}"/>
              </a:ext>
            </a:extLst>
          </p:cNvPr>
          <p:cNvSpPr/>
          <p:nvPr/>
        </p:nvSpPr>
        <p:spPr>
          <a:xfrm>
            <a:off x="5569506" y="409706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`stringstream` to show dynamic info like score and health.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A49CCD-B848-8E12-B207-A88C6EEBF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871180"/>
            <a:ext cx="3269673" cy="467203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417651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EFD6A9A-94BC-C6C9-B621-D729A87C30C2}"/>
              </a:ext>
            </a:extLst>
          </p:cNvPr>
          <p:cNvSpPr/>
          <p:nvPr/>
        </p:nvSpPr>
        <p:spPr>
          <a:xfrm>
            <a:off x="430108" y="8211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Conclusion to 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CAFEAM</a:t>
            </a:r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F697EBB2-C48A-5B6E-85E2-880A26D15577}"/>
              </a:ext>
            </a:extLst>
          </p:cNvPr>
          <p:cNvSpPr/>
          <p:nvPr/>
        </p:nvSpPr>
        <p:spPr>
          <a:xfrm>
            <a:off x="430108" y="2578883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404040"/>
          </a:solidFill>
          <a:ln/>
        </p:spPr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654905EE-0C16-E953-A90F-6F96D8FD6940}"/>
              </a:ext>
            </a:extLst>
          </p:cNvPr>
          <p:cNvSpPr/>
          <p:nvPr/>
        </p:nvSpPr>
        <p:spPr>
          <a:xfrm>
            <a:off x="940291" y="2578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Review</a:t>
            </a:r>
            <a:endParaRPr lang="en-US" sz="22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60D08FFA-92EE-279A-0970-E4C482A86125}"/>
              </a:ext>
            </a:extLst>
          </p:cNvPr>
          <p:cNvSpPr/>
          <p:nvPr/>
        </p:nvSpPr>
        <p:spPr>
          <a:xfrm>
            <a:off x="940291" y="3069301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CAFEAM combines C++ fundamentals with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SFML for game dev success.</a:t>
            </a:r>
            <a:endParaRPr lang="en-US" sz="1750" dirty="0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B3394B7E-2247-13C1-09BB-82D855EFDB46}"/>
              </a:ext>
            </a:extLst>
          </p:cNvPr>
          <p:cNvSpPr/>
          <p:nvPr/>
        </p:nvSpPr>
        <p:spPr>
          <a:xfrm>
            <a:off x="430108" y="4559619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404040"/>
          </a:solidFill>
          <a:ln/>
        </p:spPr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F8A2ACFE-1346-DEAF-8695-722A054D210E}"/>
              </a:ext>
            </a:extLst>
          </p:cNvPr>
          <p:cNvSpPr/>
          <p:nvPr/>
        </p:nvSpPr>
        <p:spPr>
          <a:xfrm>
            <a:off x="940291" y="45596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Importance</a:t>
            </a:r>
            <a:endParaRPr lang="en-US" sz="22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BEC5537D-0749-C211-AF9C-B8AB8F5DDD5D}"/>
              </a:ext>
            </a:extLst>
          </p:cNvPr>
          <p:cNvSpPr/>
          <p:nvPr/>
        </p:nvSpPr>
        <p:spPr>
          <a:xfrm>
            <a:off x="855280" y="5050037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Strong basics enable powerful multimedia and interactivity.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7ABCAD-CFDC-E67B-8224-623FD1A47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164" y="0"/>
            <a:ext cx="50638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291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582339F9-6968-7F6D-3E7D-31446A49D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73EB3E-5D7C-9205-0815-67EEFDB2D02E}"/>
              </a:ext>
            </a:extLst>
          </p:cNvPr>
          <p:cNvSpPr txBox="1"/>
          <p:nvPr/>
        </p:nvSpPr>
        <p:spPr>
          <a:xfrm>
            <a:off x="400251" y="973451"/>
            <a:ext cx="7046088" cy="2207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CAFEAM: A C++ Fighting Game with SFML</a:t>
            </a:r>
            <a:endParaRPr lang="en-US" sz="4450" dirty="0"/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1417927E-1050-EE12-1312-CF0D3450E5CF}"/>
              </a:ext>
            </a:extLst>
          </p:cNvPr>
          <p:cNvSpPr/>
          <p:nvPr/>
        </p:nvSpPr>
        <p:spPr>
          <a:xfrm>
            <a:off x="400251" y="35749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Introducing CAFEAM, a 2D fighting game developed in C++ using SFML.</a:t>
            </a:r>
            <a:endParaRPr lang="en-US" sz="1750" dirty="0"/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89AFB5A9-2929-5184-A1E8-981263BA93D1}"/>
              </a:ext>
            </a:extLst>
          </p:cNvPr>
          <p:cNvSpPr/>
          <p:nvPr/>
        </p:nvSpPr>
        <p:spPr>
          <a:xfrm>
            <a:off x="400251" y="418363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game emphasizes programming fundamentals and multimedia graphics.</a:t>
            </a:r>
            <a:endParaRPr lang="en-US" sz="1750" dirty="0"/>
          </a:p>
        </p:txBody>
      </p:sp>
      <p:sp>
        <p:nvSpPr>
          <p:cNvPr id="16" name="Text 4">
            <a:extLst>
              <a:ext uri="{FF2B5EF4-FFF2-40B4-BE49-F238E27FC236}">
                <a16:creationId xmlns:a16="http://schemas.microsoft.com/office/drawing/2014/main" id="{498F6E53-4AC3-F56D-ADBA-607C1F1538FB}"/>
              </a:ext>
            </a:extLst>
          </p:cNvPr>
          <p:cNvSpPr/>
          <p:nvPr/>
        </p:nvSpPr>
        <p:spPr>
          <a:xfrm>
            <a:off x="5661385" y="4888057"/>
            <a:ext cx="2295287" cy="481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Submitted by: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Hamza Imran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Hamza Mudassir 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Hassan Ali</a:t>
            </a:r>
            <a:endParaRPr lang="en-US" sz="1400" b="1" u="sng" dirty="0">
              <a:solidFill>
                <a:srgbClr val="E5E0DF"/>
              </a:solidFill>
              <a:latin typeface="Roboto Bold" pitchFamily="34" charset="0"/>
              <a:ea typeface="Roboto Bold" pitchFamily="34" charset="-122"/>
              <a:cs typeface="Roboto Bold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en-US" sz="1400" b="1" dirty="0" err="1">
                <a:solidFill>
                  <a:srgbClr val="E5E0D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M.Soban</a:t>
            </a:r>
            <a:r>
              <a:rPr lang="en-US" sz="1400" b="1" dirty="0">
                <a:solidFill>
                  <a:srgbClr val="E5E0D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Hussain</a:t>
            </a:r>
          </a:p>
        </p:txBody>
      </p:sp>
    </p:spTree>
    <p:extLst>
      <p:ext uri="{BB962C8B-B14F-4D97-AF65-F5344CB8AC3E}">
        <p14:creationId xmlns:p14="http://schemas.microsoft.com/office/powerpoint/2010/main" val="3800684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E9C34B-64AD-1FB4-597B-1129CAEC8B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" t="3670" r="1" b="13150"/>
          <a:stretch/>
        </p:blipFill>
        <p:spPr>
          <a:xfrm>
            <a:off x="0" y="0"/>
            <a:ext cx="12191999" cy="314831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A90056-16CA-BCDA-4619-39946CACEE60}"/>
              </a:ext>
            </a:extLst>
          </p:cNvPr>
          <p:cNvSpPr txBox="1"/>
          <p:nvPr/>
        </p:nvSpPr>
        <p:spPr>
          <a:xfrm>
            <a:off x="185195" y="3171001"/>
            <a:ext cx="12192000" cy="1462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SFML Fundamentals: Graphics and Window Management</a:t>
            </a:r>
            <a:endParaRPr lang="en-US" sz="3600" dirty="0"/>
          </a:p>
        </p:txBody>
      </p:sp>
      <p:sp>
        <p:nvSpPr>
          <p:cNvPr id="6" name="Shape 1">
            <a:extLst>
              <a:ext uri="{FF2B5EF4-FFF2-40B4-BE49-F238E27FC236}">
                <a16:creationId xmlns:a16="http://schemas.microsoft.com/office/drawing/2014/main" id="{CB465901-C2BC-3482-E8F3-6B712FFDE476}"/>
              </a:ext>
            </a:extLst>
          </p:cNvPr>
          <p:cNvSpPr/>
          <p:nvPr/>
        </p:nvSpPr>
        <p:spPr>
          <a:xfrm>
            <a:off x="284503" y="483056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C75B41C6-4B77-891E-D5FD-6FD40A62F5A5}"/>
              </a:ext>
            </a:extLst>
          </p:cNvPr>
          <p:cNvSpPr/>
          <p:nvPr/>
        </p:nvSpPr>
        <p:spPr>
          <a:xfrm>
            <a:off x="1021619" y="4908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SFML Overview</a:t>
            </a:r>
            <a:endParaRPr lang="en-US" sz="220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6281D40E-B74F-26D0-4307-FF74641188D6}"/>
              </a:ext>
            </a:extLst>
          </p:cNvPr>
          <p:cNvSpPr/>
          <p:nvPr/>
        </p:nvSpPr>
        <p:spPr>
          <a:xfrm>
            <a:off x="1021619" y="5398852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Cross-platform multimedia library suited for 2D games and apps.</a:t>
            </a:r>
            <a:endParaRPr lang="en-US" sz="1750" dirty="0"/>
          </a:p>
        </p:txBody>
      </p:sp>
      <p:sp>
        <p:nvSpPr>
          <p:cNvPr id="15" name="Shape 4">
            <a:extLst>
              <a:ext uri="{FF2B5EF4-FFF2-40B4-BE49-F238E27FC236}">
                <a16:creationId xmlns:a16="http://schemas.microsoft.com/office/drawing/2014/main" id="{409D191F-0B63-DD67-24D7-AAD3AEDAE59D}"/>
              </a:ext>
            </a:extLst>
          </p:cNvPr>
          <p:cNvSpPr/>
          <p:nvPr/>
        </p:nvSpPr>
        <p:spPr>
          <a:xfrm>
            <a:off x="4315969" y="47117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16" name="Text 5">
            <a:extLst>
              <a:ext uri="{FF2B5EF4-FFF2-40B4-BE49-F238E27FC236}">
                <a16:creationId xmlns:a16="http://schemas.microsoft.com/office/drawing/2014/main" id="{58C945E6-21B1-8B1A-44CE-4778643FE0BF}"/>
              </a:ext>
            </a:extLst>
          </p:cNvPr>
          <p:cNvSpPr/>
          <p:nvPr/>
        </p:nvSpPr>
        <p:spPr>
          <a:xfrm>
            <a:off x="5053085" y="47897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Window Creation</a:t>
            </a:r>
            <a:endParaRPr lang="en-US" sz="2200" dirty="0"/>
          </a:p>
        </p:txBody>
      </p:sp>
      <p:sp>
        <p:nvSpPr>
          <p:cNvPr id="17" name="Text 6">
            <a:extLst>
              <a:ext uri="{FF2B5EF4-FFF2-40B4-BE49-F238E27FC236}">
                <a16:creationId xmlns:a16="http://schemas.microsoft.com/office/drawing/2014/main" id="{E5D07760-C187-B6E1-4370-D58F6F2084CA}"/>
              </a:ext>
            </a:extLst>
          </p:cNvPr>
          <p:cNvSpPr/>
          <p:nvPr/>
        </p:nvSpPr>
        <p:spPr>
          <a:xfrm>
            <a:off x="5053085" y="5262763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sf::RenderWindow to display game visuals and interfaces.</a:t>
            </a:r>
            <a:endParaRPr lang="en-US" sz="1750" dirty="0"/>
          </a:p>
        </p:txBody>
      </p:sp>
      <p:sp>
        <p:nvSpPr>
          <p:cNvPr id="18" name="Shape 7">
            <a:extLst>
              <a:ext uri="{FF2B5EF4-FFF2-40B4-BE49-F238E27FC236}">
                <a16:creationId xmlns:a16="http://schemas.microsoft.com/office/drawing/2014/main" id="{33B544A8-3C87-69FD-03C6-99741C4120BE}"/>
              </a:ext>
            </a:extLst>
          </p:cNvPr>
          <p:cNvSpPr/>
          <p:nvPr/>
        </p:nvSpPr>
        <p:spPr>
          <a:xfrm>
            <a:off x="8091431" y="432026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19" name="Text 8">
            <a:extLst>
              <a:ext uri="{FF2B5EF4-FFF2-40B4-BE49-F238E27FC236}">
                <a16:creationId xmlns:a16="http://schemas.microsoft.com/office/drawing/2014/main" id="{2D151243-0141-D454-EDE2-8A480F262F3A}"/>
              </a:ext>
            </a:extLst>
          </p:cNvPr>
          <p:cNvSpPr/>
          <p:nvPr/>
        </p:nvSpPr>
        <p:spPr>
          <a:xfrm>
            <a:off x="8828547" y="4398131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Basic Shapes &amp; Textures</a:t>
            </a:r>
            <a:endParaRPr lang="en-US" sz="2200" dirty="0"/>
          </a:p>
        </p:txBody>
      </p:sp>
      <p:sp>
        <p:nvSpPr>
          <p:cNvPr id="20" name="Text 9">
            <a:extLst>
              <a:ext uri="{FF2B5EF4-FFF2-40B4-BE49-F238E27FC236}">
                <a16:creationId xmlns:a16="http://schemas.microsoft.com/office/drawing/2014/main" id="{306D7580-A0DD-D571-603B-F96B498AD945}"/>
              </a:ext>
            </a:extLst>
          </p:cNvPr>
          <p:cNvSpPr/>
          <p:nvPr/>
        </p:nvSpPr>
        <p:spPr>
          <a:xfrm>
            <a:off x="8828547" y="5242880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Shapes such as sf::RectangleShape or sf::Sprite represent characters and environment.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733304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94A4D1-AB1B-57C3-12AF-2BC12B0629CA}"/>
              </a:ext>
            </a:extLst>
          </p:cNvPr>
          <p:cNvSpPr txBox="1"/>
          <p:nvPr/>
        </p:nvSpPr>
        <p:spPr>
          <a:xfrm>
            <a:off x="92597" y="150470"/>
            <a:ext cx="11979798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Game Loop: Heart of CAFEAM</a:t>
            </a:r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638148-4E64-40CC-1BE8-EAF91445B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478" y="0"/>
            <a:ext cx="1346522" cy="6827099"/>
          </a:xfrm>
          <a:prstGeom prst="rect">
            <a:avLst/>
          </a:prstGeom>
        </p:spPr>
      </p:pic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DCE6ED6F-1028-39E4-5313-604F466AD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099" y="1229315"/>
            <a:ext cx="3731856" cy="5597784"/>
          </a:xfrm>
          <a:prstGeom prst="rect">
            <a:avLst/>
          </a:prstGeom>
        </p:spPr>
      </p:pic>
      <p:pic>
        <p:nvPicPr>
          <p:cNvPr id="9" name="Image 1" descr="preencoded.png">
            <a:extLst>
              <a:ext uri="{FF2B5EF4-FFF2-40B4-BE49-F238E27FC236}">
                <a16:creationId xmlns:a16="http://schemas.microsoft.com/office/drawing/2014/main" id="{8DFBD7AA-A25D-838E-E401-C30DC1E4D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50" y="1664967"/>
            <a:ext cx="1134070" cy="1360884"/>
          </a:xfrm>
          <a:prstGeom prst="rect">
            <a:avLst/>
          </a:prstGeom>
        </p:spPr>
      </p:pic>
      <p:pic>
        <p:nvPicPr>
          <p:cNvPr id="10" name="Image 2" descr="preencoded.png">
            <a:extLst>
              <a:ext uri="{FF2B5EF4-FFF2-40B4-BE49-F238E27FC236}">
                <a16:creationId xmlns:a16="http://schemas.microsoft.com/office/drawing/2014/main" id="{2EC51072-2BB7-415A-3F24-61AC30099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350" y="3025851"/>
            <a:ext cx="1134070" cy="1360884"/>
          </a:xfrm>
          <a:prstGeom prst="rect">
            <a:avLst/>
          </a:prstGeom>
        </p:spPr>
      </p:pic>
      <p:pic>
        <p:nvPicPr>
          <p:cNvPr id="11" name="Image 3" descr="preencoded.png">
            <a:extLst>
              <a:ext uri="{FF2B5EF4-FFF2-40B4-BE49-F238E27FC236}">
                <a16:creationId xmlns:a16="http://schemas.microsoft.com/office/drawing/2014/main" id="{11AAD8B2-0AA6-9CC5-1DDA-01ED0173D0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350" y="4386735"/>
            <a:ext cx="1134070" cy="1669852"/>
          </a:xfrm>
          <a:prstGeom prst="rect">
            <a:avLst/>
          </a:prstGeom>
        </p:spPr>
      </p:pic>
      <p:sp>
        <p:nvSpPr>
          <p:cNvPr id="12" name="Text 1">
            <a:extLst>
              <a:ext uri="{FF2B5EF4-FFF2-40B4-BE49-F238E27FC236}">
                <a16:creationId xmlns:a16="http://schemas.microsoft.com/office/drawing/2014/main" id="{2E9EFFAE-5EC1-C43E-9A60-F0EC8359913C}"/>
              </a:ext>
            </a:extLst>
          </p:cNvPr>
          <p:cNvSpPr/>
          <p:nvPr/>
        </p:nvSpPr>
        <p:spPr>
          <a:xfrm>
            <a:off x="1887022" y="16580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Main Loop</a:t>
            </a:r>
            <a:endParaRPr lang="en-US" sz="2200" dirty="0"/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34205314-6A8F-46FE-7E71-73F3A18A2387}"/>
              </a:ext>
            </a:extLst>
          </p:cNvPr>
          <p:cNvSpPr/>
          <p:nvPr/>
        </p:nvSpPr>
        <p:spPr>
          <a:xfrm>
            <a:off x="1887022" y="209624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Runs continuously while the window remains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open.</a:t>
            </a:r>
            <a:endParaRPr lang="en-US" sz="1750" dirty="0"/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8E2E7C48-3334-D063-BD5E-C20AE4307B16}"/>
              </a:ext>
            </a:extLst>
          </p:cNvPr>
          <p:cNvSpPr/>
          <p:nvPr/>
        </p:nvSpPr>
        <p:spPr>
          <a:xfrm>
            <a:off x="1887021" y="30592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Event Handling</a:t>
            </a:r>
            <a:endParaRPr lang="en-US" sz="2200" dirty="0"/>
          </a:p>
        </p:txBody>
      </p:sp>
      <p:sp>
        <p:nvSpPr>
          <p:cNvPr id="16" name="Text 4">
            <a:extLst>
              <a:ext uri="{FF2B5EF4-FFF2-40B4-BE49-F238E27FC236}">
                <a16:creationId xmlns:a16="http://schemas.microsoft.com/office/drawing/2014/main" id="{E9CD98DD-55EC-AEFF-8D7A-82FF9999111E}"/>
              </a:ext>
            </a:extLst>
          </p:cNvPr>
          <p:cNvSpPr/>
          <p:nvPr/>
        </p:nvSpPr>
        <p:spPr>
          <a:xfrm>
            <a:off x="1847450" y="3524841"/>
            <a:ext cx="5681110" cy="652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Processes keyboard inputs and window events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efficiently.</a:t>
            </a:r>
            <a:endParaRPr lang="en-US" sz="1750" dirty="0"/>
          </a:p>
        </p:txBody>
      </p:sp>
      <p:sp>
        <p:nvSpPr>
          <p:cNvPr id="17" name="Text 5">
            <a:extLst>
              <a:ext uri="{FF2B5EF4-FFF2-40B4-BE49-F238E27FC236}">
                <a16:creationId xmlns:a16="http://schemas.microsoft.com/office/drawing/2014/main" id="{B385026F-BA49-72DA-18C2-D9398BEC546B}"/>
              </a:ext>
            </a:extLst>
          </p:cNvPr>
          <p:cNvSpPr/>
          <p:nvPr/>
        </p:nvSpPr>
        <p:spPr>
          <a:xfrm>
            <a:off x="1847449" y="4386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Update &amp; Render</a:t>
            </a:r>
            <a:endParaRPr lang="en-US" sz="2200" dirty="0"/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D4AD946C-B05B-A13C-F62C-080D4F2F2A2F}"/>
              </a:ext>
            </a:extLst>
          </p:cNvPr>
          <p:cNvSpPr/>
          <p:nvPr/>
        </p:nvSpPr>
        <p:spPr>
          <a:xfrm>
            <a:off x="1847449" y="483703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Updates game state then draws updated graphics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each frame.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656347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7FAA009-17EC-DA89-F5C8-76C9ECFCC5D3}"/>
              </a:ext>
            </a:extLst>
          </p:cNvPr>
          <p:cNvSpPr/>
          <p:nvPr/>
        </p:nvSpPr>
        <p:spPr>
          <a:xfrm>
            <a:off x="168950" y="152638"/>
            <a:ext cx="748500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Character Movement: The Move Function</a:t>
            </a:r>
            <a:endParaRPr lang="en-US" sz="44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0A29E2-F2E0-BE25-1B27-7F42F3630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951" y="0"/>
            <a:ext cx="4538049" cy="6858000"/>
          </a:xfrm>
          <a:prstGeom prst="rect">
            <a:avLst/>
          </a:prstGeom>
        </p:spPr>
      </p:pic>
      <p:sp>
        <p:nvSpPr>
          <p:cNvPr id="5" name="Shape 1">
            <a:extLst>
              <a:ext uri="{FF2B5EF4-FFF2-40B4-BE49-F238E27FC236}">
                <a16:creationId xmlns:a16="http://schemas.microsoft.com/office/drawing/2014/main" id="{74BB53B1-84E4-D941-2CF3-01ACE5C175AD}"/>
              </a:ext>
            </a:extLst>
          </p:cNvPr>
          <p:cNvSpPr/>
          <p:nvPr/>
        </p:nvSpPr>
        <p:spPr>
          <a:xfrm>
            <a:off x="290631" y="1922204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404040"/>
          </a:solidFill>
          <a:ln/>
        </p:spPr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DE85F3EF-2172-C00C-F469-232F36F07A85}"/>
              </a:ext>
            </a:extLst>
          </p:cNvPr>
          <p:cNvSpPr/>
          <p:nvPr/>
        </p:nvSpPr>
        <p:spPr>
          <a:xfrm>
            <a:off x="785813" y="19222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Movement Input</a:t>
            </a:r>
            <a:endParaRPr lang="en-US" sz="22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5FE9217E-7361-C768-6BB6-7E257344A304}"/>
              </a:ext>
            </a:extLst>
          </p:cNvPr>
          <p:cNvSpPr/>
          <p:nvPr/>
        </p:nvSpPr>
        <p:spPr>
          <a:xfrm>
            <a:off x="785813" y="2412622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Keyboard controls move characters with `move(float x, float y)`.</a:t>
            </a:r>
            <a:endParaRPr lang="en-US" sz="1750" dirty="0"/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3182179C-0A58-89D2-52A0-8D7048384A7F}"/>
              </a:ext>
            </a:extLst>
          </p:cNvPr>
          <p:cNvSpPr/>
          <p:nvPr/>
        </p:nvSpPr>
        <p:spPr>
          <a:xfrm>
            <a:off x="290631" y="3229155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404040"/>
          </a:solidFill>
          <a:ln/>
        </p:spPr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E853A766-4E9E-9E8A-0DA7-B2AE45AA66D9}"/>
              </a:ext>
            </a:extLst>
          </p:cNvPr>
          <p:cNvSpPr/>
          <p:nvPr/>
        </p:nvSpPr>
        <p:spPr>
          <a:xfrm>
            <a:off x="785812" y="3183166"/>
            <a:ext cx="39112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Velocity &amp; Acceleration</a:t>
            </a:r>
            <a:endParaRPr lang="en-US" sz="2200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29086FD4-8689-6D8F-2DFE-5FC98CE801AF}"/>
              </a:ext>
            </a:extLst>
          </p:cNvPr>
          <p:cNvSpPr/>
          <p:nvPr/>
        </p:nvSpPr>
        <p:spPr>
          <a:xfrm>
            <a:off x="785812" y="365763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Apply forces for smooth and realistic motion.</a:t>
            </a:r>
            <a:endParaRPr lang="en-US" sz="1750" dirty="0"/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22970CA3-64A7-F4EB-4C02-6E0A2A0FA0EA}"/>
              </a:ext>
            </a:extLst>
          </p:cNvPr>
          <p:cNvSpPr/>
          <p:nvPr/>
        </p:nvSpPr>
        <p:spPr>
          <a:xfrm>
            <a:off x="290631" y="4680105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404040"/>
          </a:solidFill>
          <a:ln/>
        </p:spPr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4FC2B722-FA99-E8EE-381E-09216A369C41}"/>
              </a:ext>
            </a:extLst>
          </p:cNvPr>
          <p:cNvSpPr/>
          <p:nvPr/>
        </p:nvSpPr>
        <p:spPr>
          <a:xfrm>
            <a:off x="785813" y="4581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Animation Frames</a:t>
            </a:r>
            <a:endParaRPr lang="en-US" sz="2200" dirty="0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3FFCBA78-3AE8-9AD2-2D70-733930E106A3}"/>
              </a:ext>
            </a:extLst>
          </p:cNvPr>
          <p:cNvSpPr/>
          <p:nvPr/>
        </p:nvSpPr>
        <p:spPr>
          <a:xfrm>
            <a:off x="785812" y="509295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Switch sprites to create walking and motion effects.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524509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C212C54-5263-2110-7E22-218B4C2F9228}"/>
              </a:ext>
            </a:extLst>
          </p:cNvPr>
          <p:cNvSpPr/>
          <p:nvPr/>
        </p:nvSpPr>
        <p:spPr>
          <a:xfrm>
            <a:off x="0" y="27202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Simulate Gravity</a:t>
            </a:r>
            <a:endParaRPr lang="en-US" sz="445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B393B270-E087-E69F-0D18-9CDB54EFA0C1}"/>
              </a:ext>
            </a:extLst>
          </p:cNvPr>
          <p:cNvSpPr/>
          <p:nvPr/>
        </p:nvSpPr>
        <p:spPr>
          <a:xfrm>
            <a:off x="0" y="4377273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404040"/>
          </a:solidFill>
          <a:ln/>
        </p:spPr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BCFF8F14-8AE8-DB3C-14E4-2B4C54790AE4}"/>
              </a:ext>
            </a:extLst>
          </p:cNvPr>
          <p:cNvSpPr/>
          <p:nvPr/>
        </p:nvSpPr>
        <p:spPr>
          <a:xfrm>
            <a:off x="226814" y="39959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Gravity Force</a:t>
            </a:r>
            <a:endParaRPr lang="en-US" sz="22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B3D9EDE3-B635-6429-C716-7574233D6BF0}"/>
              </a:ext>
            </a:extLst>
          </p:cNvPr>
          <p:cNvSpPr/>
          <p:nvPr/>
        </p:nvSpPr>
        <p:spPr>
          <a:xfrm>
            <a:off x="226814" y="4486394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Apply constant downward acceleration on characters.</a:t>
            </a:r>
            <a:endParaRPr lang="en-US" sz="1750" dirty="0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61C2C4CC-87F7-B72F-F6BF-8AB999A23158}"/>
              </a:ext>
            </a:extLst>
          </p:cNvPr>
          <p:cNvSpPr/>
          <p:nvPr/>
        </p:nvSpPr>
        <p:spPr>
          <a:xfrm>
            <a:off x="4196358" y="4377273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404040"/>
          </a:solidFill>
          <a:ln/>
        </p:spPr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3EEBE192-B488-4311-5893-61F477C7B95F}"/>
              </a:ext>
            </a:extLst>
          </p:cNvPr>
          <p:cNvSpPr/>
          <p:nvPr/>
        </p:nvSpPr>
        <p:spPr>
          <a:xfrm>
            <a:off x="4196358" y="4009459"/>
            <a:ext cx="32309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Jump Implementation</a:t>
            </a:r>
            <a:endParaRPr lang="en-US" sz="22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0351B224-65B4-98AB-A343-E248A0BC1AF8}"/>
              </a:ext>
            </a:extLst>
          </p:cNvPr>
          <p:cNvSpPr/>
          <p:nvPr/>
        </p:nvSpPr>
        <p:spPr>
          <a:xfrm>
            <a:off x="4224635" y="448639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Introduce upward force triggered by player input.</a:t>
            </a:r>
            <a:endParaRPr lang="en-US" sz="175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4FE19B87-DA9C-4583-3E0F-D0D26BCD5DA5}"/>
              </a:ext>
            </a:extLst>
          </p:cNvPr>
          <p:cNvSpPr/>
          <p:nvPr/>
        </p:nvSpPr>
        <p:spPr>
          <a:xfrm>
            <a:off x="8392716" y="4377273"/>
            <a:ext cx="3799284" cy="1669852"/>
          </a:xfrm>
          <a:prstGeom prst="roundRect">
            <a:avLst>
              <a:gd name="adj" fmla="val 2038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B42A89D2-A5E2-AF4E-F74D-D992FBC1946C}"/>
              </a:ext>
            </a:extLst>
          </p:cNvPr>
          <p:cNvSpPr/>
          <p:nvPr/>
        </p:nvSpPr>
        <p:spPr>
          <a:xfrm>
            <a:off x="8561666" y="4009459"/>
            <a:ext cx="32309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Collision Detection</a:t>
            </a:r>
            <a:endParaRPr lang="en-US" sz="22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FAAA1CB5-5444-8B53-7885-63F20F3D2A49}"/>
              </a:ext>
            </a:extLst>
          </p:cNvPr>
          <p:cNvSpPr/>
          <p:nvPr/>
        </p:nvSpPr>
        <p:spPr>
          <a:xfrm>
            <a:off x="8561666" y="448639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Bounding boxes detect ground contact to stop free fall.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E6B838-9A30-5EBE-1389-DE7027383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98"/>
            <a:ext cx="11490960" cy="24747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08E9AB-FDE6-F1BB-2DDE-02B84C96C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0960" y="16797"/>
            <a:ext cx="701040" cy="33539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09E24A-002B-F0C7-D8DF-8940857A5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852" y="2149206"/>
            <a:ext cx="1848108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77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7D92B79B-CD56-9A34-766F-1BA26A43CD40}"/>
              </a:ext>
            </a:extLst>
          </p:cNvPr>
          <p:cNvSpPr/>
          <p:nvPr/>
        </p:nvSpPr>
        <p:spPr>
          <a:xfrm>
            <a:off x="412790" y="542092"/>
            <a:ext cx="91865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</a:rPr>
              <a:t>Additional concepts used:</a:t>
            </a:r>
            <a:endParaRPr lang="en-US" sz="44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30A51A0B-2C0F-0112-3970-497211CD499F}"/>
              </a:ext>
            </a:extLst>
          </p:cNvPr>
          <p:cNvSpPr/>
          <p:nvPr/>
        </p:nvSpPr>
        <p:spPr>
          <a:xfrm>
            <a:off x="412790" y="1711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</a:rPr>
              <a:t>String Stream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D3CD6A-D901-CB4B-364C-D0251EEE948B}"/>
              </a:ext>
            </a:extLst>
          </p:cNvPr>
          <p:cNvSpPr txBox="1"/>
          <p:nvPr/>
        </p:nvSpPr>
        <p:spPr>
          <a:xfrm>
            <a:off x="412790" y="2560320"/>
            <a:ext cx="47535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stream class for reading and parsing strings like file input, used here to extract state information (name, coordinates, frame count) from a line of text in the character data file.</a:t>
            </a:r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7117AE16-21AE-A845-A076-C90ACECDC9D2}"/>
              </a:ext>
            </a:extLst>
          </p:cNvPr>
          <p:cNvSpPr/>
          <p:nvPr/>
        </p:nvSpPr>
        <p:spPr>
          <a:xfrm>
            <a:off x="6764060" y="1711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Unordered Maps</a:t>
            </a:r>
            <a:endParaRPr lang="en-US" sz="2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1D7E2D-83CF-4316-0CE6-4A4172CC0036}"/>
              </a:ext>
            </a:extLst>
          </p:cNvPr>
          <p:cNvSpPr txBox="1"/>
          <p:nvPr/>
        </p:nvSpPr>
        <p:spPr>
          <a:xfrm>
            <a:off x="6096000" y="2525790"/>
            <a:ext cx="5683210" cy="1935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 associative container that stores key-value pairs with fast average-case lookup, used here to map animation state names to their corresponding frame data for the character.</a:t>
            </a:r>
          </a:p>
        </p:txBody>
      </p:sp>
    </p:spTree>
    <p:extLst>
      <p:ext uri="{BB962C8B-B14F-4D97-AF65-F5344CB8AC3E}">
        <p14:creationId xmlns:p14="http://schemas.microsoft.com/office/powerpoint/2010/main" val="2163234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A073D60-F044-C431-4A67-8D271D1BA75F}"/>
              </a:ext>
            </a:extLst>
          </p:cNvPr>
          <p:cNvSpPr/>
          <p:nvPr/>
        </p:nvSpPr>
        <p:spPr>
          <a:xfrm>
            <a:off x="336590" y="30337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Collision Detection: Making it Real</a:t>
            </a:r>
            <a:endParaRPr lang="en-US" sz="445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E9F085D5-D07D-316B-D387-11575963DCB9}"/>
              </a:ext>
            </a:extLst>
          </p:cNvPr>
          <p:cNvSpPr/>
          <p:nvPr/>
        </p:nvSpPr>
        <p:spPr>
          <a:xfrm>
            <a:off x="478274" y="230493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62947703-E25E-7DDB-A2A5-57468362CDD7}"/>
              </a:ext>
            </a:extLst>
          </p:cNvPr>
          <p:cNvSpPr/>
          <p:nvPr/>
        </p:nvSpPr>
        <p:spPr>
          <a:xfrm>
            <a:off x="1215390" y="2382798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CheckCollision Function</a:t>
            </a:r>
            <a:endParaRPr lang="en-US" sz="22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AB47683D-AAE9-04F5-0BB7-5FA6A78FC36A}"/>
              </a:ext>
            </a:extLst>
          </p:cNvPr>
          <p:cNvSpPr/>
          <p:nvPr/>
        </p:nvSpPr>
        <p:spPr>
          <a:xfrm>
            <a:off x="1215390" y="3227546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Determines collision between two sprites using bounding boxes.</a:t>
            </a:r>
            <a:endParaRPr lang="en-US" sz="1750" dirty="0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0FC19345-FE01-C69B-5F74-227CF0717E9A}"/>
              </a:ext>
            </a:extLst>
          </p:cNvPr>
          <p:cNvSpPr/>
          <p:nvPr/>
        </p:nvSpPr>
        <p:spPr>
          <a:xfrm>
            <a:off x="4398287" y="230493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20CA2814-62CB-5208-79D2-7FF823860903}"/>
              </a:ext>
            </a:extLst>
          </p:cNvPr>
          <p:cNvSpPr/>
          <p:nvPr/>
        </p:nvSpPr>
        <p:spPr>
          <a:xfrm>
            <a:off x="5135403" y="2382798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Collision Response</a:t>
            </a:r>
            <a:endParaRPr lang="en-US" sz="22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333C52F7-957E-FF86-D564-666CED413B83}"/>
              </a:ext>
            </a:extLst>
          </p:cNvPr>
          <p:cNvSpPr/>
          <p:nvPr/>
        </p:nvSpPr>
        <p:spPr>
          <a:xfrm>
            <a:off x="5135403" y="3227546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Handles interaction outcomes like bounce or damage.</a:t>
            </a:r>
            <a:endParaRPr lang="en-US" sz="175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07D07E40-C3C0-6EA5-ED13-7F882C68F1C9}"/>
              </a:ext>
            </a:extLst>
          </p:cNvPr>
          <p:cNvSpPr/>
          <p:nvPr/>
        </p:nvSpPr>
        <p:spPr>
          <a:xfrm>
            <a:off x="478274" y="476988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83D20563-EFE7-E7F7-1E25-FDAE5DD58AAE}"/>
              </a:ext>
            </a:extLst>
          </p:cNvPr>
          <p:cNvSpPr/>
          <p:nvPr/>
        </p:nvSpPr>
        <p:spPr>
          <a:xfrm>
            <a:off x="1215390" y="4847749"/>
            <a:ext cx="32309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Overlap Calculation</a:t>
            </a:r>
            <a:endParaRPr lang="en-US" sz="22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522C171C-4742-5FF9-E69A-DCCBA686C34F}"/>
              </a:ext>
            </a:extLst>
          </p:cNvPr>
          <p:cNvSpPr/>
          <p:nvPr/>
        </p:nvSpPr>
        <p:spPr>
          <a:xfrm>
            <a:off x="1215390" y="533816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Measures collision depth for nuanced responses.</a:t>
            </a:r>
            <a:endParaRPr lang="en-US" sz="1750" dirty="0"/>
          </a:p>
        </p:txBody>
      </p:sp>
      <p:pic>
        <p:nvPicPr>
          <p:cNvPr id="12" name="Image 0" descr="preencoded.png">
            <a:extLst>
              <a:ext uri="{FF2B5EF4-FFF2-40B4-BE49-F238E27FC236}">
                <a16:creationId xmlns:a16="http://schemas.microsoft.com/office/drawing/2014/main" id="{CF962524-EA38-11D3-1FDE-A63C71454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990" y="-1"/>
            <a:ext cx="457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78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A819DD4-3579-F578-A7CD-07589114AA68}"/>
              </a:ext>
            </a:extLst>
          </p:cNvPr>
          <p:cNvSpPr/>
          <p:nvPr/>
        </p:nvSpPr>
        <p:spPr>
          <a:xfrm>
            <a:off x="139005" y="582274"/>
            <a:ext cx="98670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Some other features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6DC0083C-DD08-32D9-B00C-517E049A4CBE}"/>
              </a:ext>
            </a:extLst>
          </p:cNvPr>
          <p:cNvSpPr/>
          <p:nvPr/>
        </p:nvSpPr>
        <p:spPr>
          <a:xfrm>
            <a:off x="-327778" y="2970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SFML Window</a:t>
            </a:r>
            <a:endParaRPr lang="en-US" sz="22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CE547B63-E805-09B4-9818-C7A5AE66DC5A}"/>
              </a:ext>
            </a:extLst>
          </p:cNvPr>
          <p:cNvSpPr/>
          <p:nvPr/>
        </p:nvSpPr>
        <p:spPr>
          <a:xfrm>
            <a:off x="0" y="3346726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Base for drawing characters and environment visuals.</a:t>
            </a:r>
            <a:endParaRPr lang="en-US" sz="1750" dirty="0"/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29B70481-2F31-B976-2D5C-909BDC39B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453" y="1427142"/>
            <a:ext cx="4564975" cy="4564975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27597F92-45AD-7E2F-61A9-FE225298DDB0}"/>
              </a:ext>
            </a:extLst>
          </p:cNvPr>
          <p:cNvSpPr/>
          <p:nvPr/>
        </p:nvSpPr>
        <p:spPr>
          <a:xfrm>
            <a:off x="4733211" y="3222724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BE464439-A646-981F-5F56-64A90AFC55FE}"/>
              </a:ext>
            </a:extLst>
          </p:cNvPr>
          <p:cNvSpPr/>
          <p:nvPr/>
        </p:nvSpPr>
        <p:spPr>
          <a:xfrm>
            <a:off x="8505230" y="1418330"/>
            <a:ext cx="32309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Animation Functions</a:t>
            </a:r>
            <a:endParaRPr lang="en-US" sz="220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C11F362D-5EC8-FAE7-6CF7-BA9218385518}"/>
              </a:ext>
            </a:extLst>
          </p:cNvPr>
          <p:cNvSpPr/>
          <p:nvPr/>
        </p:nvSpPr>
        <p:spPr>
          <a:xfrm>
            <a:off x="8505230" y="1908749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Control positions and sprite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changes for smooth action.</a:t>
            </a:r>
            <a:endParaRPr lang="en-US" sz="1750" dirty="0"/>
          </a:p>
        </p:txBody>
      </p:sp>
      <p:pic>
        <p:nvPicPr>
          <p:cNvPr id="9" name="Image 1" descr="preencoded.png">
            <a:extLst>
              <a:ext uri="{FF2B5EF4-FFF2-40B4-BE49-F238E27FC236}">
                <a16:creationId xmlns:a16="http://schemas.microsoft.com/office/drawing/2014/main" id="{EBC16040-CF21-C86B-546D-D73DDCD34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453" y="1427142"/>
            <a:ext cx="4564975" cy="4564975"/>
          </a:xfrm>
          <a:prstGeom prst="rect">
            <a:avLst/>
          </a:prstGeom>
        </p:spPr>
      </p:pic>
      <p:sp>
        <p:nvSpPr>
          <p:cNvPr id="10" name="Text 6">
            <a:extLst>
              <a:ext uri="{FF2B5EF4-FFF2-40B4-BE49-F238E27FC236}">
                <a16:creationId xmlns:a16="http://schemas.microsoft.com/office/drawing/2014/main" id="{04723BE5-FD86-0EC8-CCAC-A14695AA0DCC}"/>
              </a:ext>
            </a:extLst>
          </p:cNvPr>
          <p:cNvSpPr/>
          <p:nvPr/>
        </p:nvSpPr>
        <p:spPr>
          <a:xfrm>
            <a:off x="7332107" y="2271652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38569D35-8530-2035-E027-F7B6A1B0392B}"/>
              </a:ext>
            </a:extLst>
          </p:cNvPr>
          <p:cNvSpPr/>
          <p:nvPr/>
        </p:nvSpPr>
        <p:spPr>
          <a:xfrm>
            <a:off x="8768240" y="4643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Physics</a:t>
            </a:r>
            <a:endParaRPr lang="en-US" sz="2200" dirty="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61972700-0A4E-83B5-11CD-F49CB1DF0C87}"/>
              </a:ext>
            </a:extLst>
          </p:cNvPr>
          <p:cNvSpPr/>
          <p:nvPr/>
        </p:nvSpPr>
        <p:spPr>
          <a:xfrm>
            <a:off x="8768240" y="5133914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Collisions and gravity simulate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realistic gameplay.</a:t>
            </a:r>
            <a:endParaRPr lang="en-US" sz="1750" dirty="0"/>
          </a:p>
        </p:txBody>
      </p:sp>
      <p:pic>
        <p:nvPicPr>
          <p:cNvPr id="13" name="Image 2" descr="preencoded.png">
            <a:extLst>
              <a:ext uri="{FF2B5EF4-FFF2-40B4-BE49-F238E27FC236}">
                <a16:creationId xmlns:a16="http://schemas.microsoft.com/office/drawing/2014/main" id="{49EFAC7D-0B5A-E4DD-B12B-934C22F0E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640" y="1427142"/>
            <a:ext cx="4573787" cy="4573787"/>
          </a:xfrm>
          <a:prstGeom prst="rect">
            <a:avLst/>
          </a:prstGeom>
        </p:spPr>
      </p:pic>
      <p:sp>
        <p:nvSpPr>
          <p:cNvPr id="14" name="Text 9">
            <a:extLst>
              <a:ext uri="{FF2B5EF4-FFF2-40B4-BE49-F238E27FC236}">
                <a16:creationId xmlns:a16="http://schemas.microsoft.com/office/drawing/2014/main" id="{A958012E-E8B0-B8A3-97EA-9596EC8E1DDD}"/>
              </a:ext>
            </a:extLst>
          </p:cNvPr>
          <p:cNvSpPr/>
          <p:nvPr/>
        </p:nvSpPr>
        <p:spPr>
          <a:xfrm>
            <a:off x="6856333" y="499782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2650" dirty="0"/>
          </a:p>
        </p:txBody>
      </p:sp>
    </p:spTree>
    <p:extLst>
      <p:ext uri="{BB962C8B-B14F-4D97-AF65-F5344CB8AC3E}">
        <p14:creationId xmlns:p14="http://schemas.microsoft.com/office/powerpoint/2010/main" val="30234930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104</TotalTime>
  <Words>415</Words>
  <Application>Microsoft Office PowerPoint</Application>
  <PresentationFormat>Widescreen</PresentationFormat>
  <Paragraphs>77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Calisto MT</vt:lpstr>
      <vt:lpstr>Roboto</vt:lpstr>
      <vt:lpstr>Roboto Bold</vt:lpstr>
      <vt:lpstr>Roboto Mono Medium</vt:lpstr>
      <vt:lpstr>Wingdings 2</vt:lpstr>
      <vt:lpstr>Slate</vt:lpstr>
      <vt:lpstr>CAFEAM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hamza mudassir</dc:creator>
  <cp:lastModifiedBy>hamza mudassir</cp:lastModifiedBy>
  <cp:revision>1</cp:revision>
  <dcterms:created xsi:type="dcterms:W3CDTF">2025-05-13T15:36:07Z</dcterms:created>
  <dcterms:modified xsi:type="dcterms:W3CDTF">2025-05-13T17:20:59Z</dcterms:modified>
</cp:coreProperties>
</file>